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28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42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42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42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42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42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60F6FFD-3FA5-434D-926B-63DB36E9FED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F43F0D-2415-42F2-A95E-0608F98DB089}" type="slidenum">
              <a:rPr lang="en-US"/>
              <a:pPr/>
              <a:t>1</a:t>
            </a:fld>
            <a:endParaRPr lang="en-US"/>
          </a:p>
        </p:txBody>
      </p:sp>
      <p:sp>
        <p:nvSpPr>
          <p:cNvPr id="55298" name="Rectangle 2"/>
          <p:cNvSpPr>
            <a:spLocks noRo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70BDF8-A1F0-45C1-8D6A-B810F1957C1A}" type="slidenum">
              <a:rPr lang="en-US"/>
              <a:pPr/>
              <a:t>10</a:t>
            </a:fld>
            <a:endParaRPr lang="en-US"/>
          </a:p>
        </p:txBody>
      </p:sp>
      <p:sp>
        <p:nvSpPr>
          <p:cNvPr id="64514" name="Rectangle 2"/>
          <p:cNvSpPr>
            <a:spLocks noRo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A05EC8-7FBC-4DEC-AC94-0FAA383E2E6B}" type="slidenum">
              <a:rPr lang="en-US"/>
              <a:pPr/>
              <a:t>11</a:t>
            </a:fld>
            <a:endParaRPr lang="en-US"/>
          </a:p>
        </p:txBody>
      </p:sp>
      <p:sp>
        <p:nvSpPr>
          <p:cNvPr id="65538" name="Rectangle 2"/>
          <p:cNvSpPr>
            <a:spLocks noRo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FC243D-2FF5-45E2-B741-20AFEF1ECA83}" type="slidenum">
              <a:rPr lang="en-US"/>
              <a:pPr/>
              <a:t>12</a:t>
            </a:fld>
            <a:endParaRPr lang="en-US"/>
          </a:p>
        </p:txBody>
      </p:sp>
      <p:sp>
        <p:nvSpPr>
          <p:cNvPr id="66562" name="Rectangle 2"/>
          <p:cNvSpPr>
            <a:spLocks noRo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D87C32-D6C1-4458-9361-55D1EDC26EDC}" type="slidenum">
              <a:rPr lang="en-US"/>
              <a:pPr/>
              <a:t>2</a:t>
            </a:fld>
            <a:endParaRPr lang="en-US"/>
          </a:p>
        </p:txBody>
      </p:sp>
      <p:sp>
        <p:nvSpPr>
          <p:cNvPr id="56322" name="Rectangle 2"/>
          <p:cNvSpPr>
            <a:spLocks noRo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0CB178-69FD-4BF2-A426-9C63C90C73B6}" type="slidenum">
              <a:rPr lang="en-US"/>
              <a:pPr/>
              <a:t>3</a:t>
            </a:fld>
            <a:endParaRPr lang="en-US"/>
          </a:p>
        </p:txBody>
      </p:sp>
      <p:sp>
        <p:nvSpPr>
          <p:cNvPr id="57346" name="Rectangle 2"/>
          <p:cNvSpPr>
            <a:spLocks noRo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A38F22-B4B3-40E4-BEB9-BFA50EC9FBD1}" type="slidenum">
              <a:rPr lang="en-US"/>
              <a:pPr/>
              <a:t>4</a:t>
            </a:fld>
            <a:endParaRPr lang="en-US"/>
          </a:p>
        </p:txBody>
      </p:sp>
      <p:sp>
        <p:nvSpPr>
          <p:cNvPr id="58370" name="Rectangle 2"/>
          <p:cNvSpPr>
            <a:spLocks noRot="1"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C0B691-2ABF-45D7-9610-5EF58214AF2F}" type="slidenum">
              <a:rPr lang="en-US"/>
              <a:pPr/>
              <a:t>5</a:t>
            </a:fld>
            <a:endParaRPr lang="en-US"/>
          </a:p>
        </p:txBody>
      </p:sp>
      <p:sp>
        <p:nvSpPr>
          <p:cNvPr id="59394" name="Rectangle 2"/>
          <p:cNvSpPr>
            <a:spLocks noRo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0A83B2-9997-4BF3-975F-33AAB3F2777E}" type="slidenum">
              <a:rPr lang="en-US"/>
              <a:pPr/>
              <a:t>6</a:t>
            </a:fld>
            <a:endParaRPr lang="en-US"/>
          </a:p>
        </p:txBody>
      </p:sp>
      <p:sp>
        <p:nvSpPr>
          <p:cNvPr id="60418" name="Rectangle 2"/>
          <p:cNvSpPr>
            <a:spLocks noRo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27BFC6-BF37-48F8-AC44-48CD37D5D4CC}" type="slidenum">
              <a:rPr lang="en-US"/>
              <a:pPr/>
              <a:t>7</a:t>
            </a:fld>
            <a:endParaRPr lang="en-US"/>
          </a:p>
        </p:txBody>
      </p:sp>
      <p:sp>
        <p:nvSpPr>
          <p:cNvPr id="61442" name="Rectangle 2"/>
          <p:cNvSpPr>
            <a:spLocks noRot="1"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EFA7CE-9ABE-40C8-AB3A-9A03AD43B3E5}" type="slidenum">
              <a:rPr lang="en-US"/>
              <a:pPr/>
              <a:t>8</a:t>
            </a:fld>
            <a:endParaRPr lang="en-US"/>
          </a:p>
        </p:txBody>
      </p:sp>
      <p:sp>
        <p:nvSpPr>
          <p:cNvPr id="62466" name="Rectangle 2"/>
          <p:cNvSpPr>
            <a:spLocks noRo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29CFF7-664D-4D45-BB41-95246B4FE437}" type="slidenum">
              <a:rPr lang="en-US"/>
              <a:pPr/>
              <a:t>9</a:t>
            </a:fld>
            <a:endParaRPr lang="en-US"/>
          </a:p>
        </p:txBody>
      </p:sp>
      <p:sp>
        <p:nvSpPr>
          <p:cNvPr id="63490" name="Rectangle 2"/>
          <p:cNvSpPr>
            <a:spLocks noRo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5029200"/>
            <a:ext cx="8153400" cy="838200"/>
          </a:xfrm>
        </p:spPr>
        <p:txBody>
          <a:bodyPr/>
          <a:lstStyle>
            <a:lvl1pPr algn="r">
              <a:defRPr>
                <a:solidFill>
                  <a:schemeClr val="tx1"/>
                </a:solidFill>
              </a:defRPr>
            </a:lvl1pPr>
          </a:lstStyle>
          <a:p>
            <a:r>
              <a:rPr lang="en-US"/>
              <a:t>Click to edit Master title style</a:t>
            </a:r>
          </a:p>
        </p:txBody>
      </p:sp>
      <p:sp>
        <p:nvSpPr>
          <p:cNvPr id="3075" name="Rectangle 3"/>
          <p:cNvSpPr>
            <a:spLocks noGrp="1" noChangeArrowheads="1"/>
          </p:cNvSpPr>
          <p:nvPr>
            <p:ph type="subTitle" idx="1"/>
          </p:nvPr>
        </p:nvSpPr>
        <p:spPr>
          <a:xfrm>
            <a:off x="2743200" y="5867400"/>
            <a:ext cx="6400800" cy="533400"/>
          </a:xfrm>
        </p:spPr>
        <p:txBody>
          <a:bodyPr/>
          <a:lstStyle>
            <a:lvl1pPr marL="0" indent="0" algn="r">
              <a:buFontTx/>
              <a:buNone/>
              <a:defRPr sz="2800" b="1"/>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5644F76-BFF2-4936-93A5-61F5B7D087B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05650" y="228600"/>
            <a:ext cx="226695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228600"/>
            <a:ext cx="664845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5C6DD58-AF29-4E50-9C00-4B9FAA6EBF1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87E4201-E4A3-4680-8AAA-70DD76E013F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0FEEF6B-1185-47E9-A11E-E873FA64368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600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95800" y="1600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10D5443-BBBF-429D-8816-8C9D1315F81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8E6C18B-D3F4-43AE-99FF-E150B36B77F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B867040-3645-4B9A-B157-4971298E050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4AFD428-B88F-451E-B75F-6E092DAA13D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FFB5EF3-E8FC-4FCB-B5C7-BD19C879001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3A40471-DEF7-48DA-A0DD-B95CE0D1040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447800" y="228600"/>
            <a:ext cx="79248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04800" y="1600200"/>
            <a:ext cx="8229600" cy="495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9769E93-7E48-420C-9349-349C5108C43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b="1">
          <a:solidFill>
            <a:schemeClr val="bg1"/>
          </a:solidFill>
          <a:latin typeface="+mj-lt"/>
          <a:ea typeface="+mj-ea"/>
          <a:cs typeface="+mj-cs"/>
        </a:defRPr>
      </a:lvl1pPr>
      <a:lvl2pPr algn="ctr" rtl="0" fontAlgn="base">
        <a:spcBef>
          <a:spcPct val="0"/>
        </a:spcBef>
        <a:spcAft>
          <a:spcPct val="0"/>
        </a:spcAft>
        <a:defRPr sz="4400" b="1">
          <a:solidFill>
            <a:schemeClr val="bg1"/>
          </a:solidFill>
          <a:latin typeface="Arial" charset="0"/>
        </a:defRPr>
      </a:lvl2pPr>
      <a:lvl3pPr algn="ctr" rtl="0" fontAlgn="base">
        <a:spcBef>
          <a:spcPct val="0"/>
        </a:spcBef>
        <a:spcAft>
          <a:spcPct val="0"/>
        </a:spcAft>
        <a:defRPr sz="4400" b="1">
          <a:solidFill>
            <a:schemeClr val="bg1"/>
          </a:solidFill>
          <a:latin typeface="Arial" charset="0"/>
        </a:defRPr>
      </a:lvl3pPr>
      <a:lvl4pPr algn="ctr" rtl="0" fontAlgn="base">
        <a:spcBef>
          <a:spcPct val="0"/>
        </a:spcBef>
        <a:spcAft>
          <a:spcPct val="0"/>
        </a:spcAft>
        <a:defRPr sz="4400" b="1">
          <a:solidFill>
            <a:schemeClr val="bg1"/>
          </a:solidFill>
          <a:latin typeface="Arial" charset="0"/>
        </a:defRPr>
      </a:lvl4pPr>
      <a:lvl5pPr algn="ctr" rtl="0" fontAlgn="base">
        <a:spcBef>
          <a:spcPct val="0"/>
        </a:spcBef>
        <a:spcAft>
          <a:spcPct val="0"/>
        </a:spcAft>
        <a:defRPr sz="4400" b="1">
          <a:solidFill>
            <a:schemeClr val="bg1"/>
          </a:solidFill>
          <a:latin typeface="Arial" charset="0"/>
        </a:defRPr>
      </a:lvl5pPr>
      <a:lvl6pPr marL="457200" algn="ctr" rtl="0" fontAlgn="base">
        <a:spcBef>
          <a:spcPct val="0"/>
        </a:spcBef>
        <a:spcAft>
          <a:spcPct val="0"/>
        </a:spcAft>
        <a:defRPr sz="4400" b="1">
          <a:solidFill>
            <a:schemeClr val="bg1"/>
          </a:solidFill>
          <a:latin typeface="Arial" charset="0"/>
        </a:defRPr>
      </a:lvl6pPr>
      <a:lvl7pPr marL="914400" algn="ctr" rtl="0" fontAlgn="base">
        <a:spcBef>
          <a:spcPct val="0"/>
        </a:spcBef>
        <a:spcAft>
          <a:spcPct val="0"/>
        </a:spcAft>
        <a:defRPr sz="4400" b="1">
          <a:solidFill>
            <a:schemeClr val="bg1"/>
          </a:solidFill>
          <a:latin typeface="Arial" charset="0"/>
        </a:defRPr>
      </a:lvl7pPr>
      <a:lvl8pPr marL="1371600" algn="ctr" rtl="0" fontAlgn="base">
        <a:spcBef>
          <a:spcPct val="0"/>
        </a:spcBef>
        <a:spcAft>
          <a:spcPct val="0"/>
        </a:spcAft>
        <a:defRPr sz="4400" b="1">
          <a:solidFill>
            <a:schemeClr val="bg1"/>
          </a:solidFill>
          <a:latin typeface="Arial" charset="0"/>
        </a:defRPr>
      </a:lvl8pPr>
      <a:lvl9pPr marL="1828800" algn="ctr" rtl="0" fontAlgn="base">
        <a:spcBef>
          <a:spcPct val="0"/>
        </a:spcBef>
        <a:spcAft>
          <a:spcPct val="0"/>
        </a:spcAft>
        <a:defRPr sz="4400" b="1">
          <a:solidFill>
            <a:schemeClr val="bg1"/>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0" y="5791200"/>
            <a:ext cx="9144000" cy="838200"/>
          </a:xfrm>
        </p:spPr>
        <p:txBody>
          <a:bodyPr/>
          <a:lstStyle/>
          <a:p>
            <a:r>
              <a:rPr lang="en-US" sz="4000"/>
              <a:t>Motion Picture Analysis Questions</a:t>
            </a:r>
          </a:p>
        </p:txBody>
      </p:sp>
      <p:sp>
        <p:nvSpPr>
          <p:cNvPr id="40963" name="Rectangle 3"/>
          <p:cNvSpPr>
            <a:spLocks noGrp="1" noChangeArrowheads="1"/>
          </p:cNvSpPr>
          <p:nvPr>
            <p:ph type="subTitle" idx="1"/>
          </p:nvPr>
        </p:nvSpPr>
        <p:spPr>
          <a:xfrm>
            <a:off x="2438400" y="5410200"/>
            <a:ext cx="6400800" cy="533400"/>
          </a:xfrm>
        </p:spPr>
        <p:txBody>
          <a:bodyPr/>
          <a:lstStyle/>
          <a:p>
            <a:r>
              <a:rPr lang="en-US" smtClean="0"/>
              <a:t>Ms</a:t>
            </a:r>
            <a:r>
              <a:rPr lang="en-US"/>
              <a:t>. </a:t>
            </a:r>
            <a:r>
              <a:rPr lang="en-US" dirty="0" err="1"/>
              <a:t>Lampley’s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endParaRPr lang="en-US"/>
          </a:p>
        </p:txBody>
      </p:sp>
      <p:sp>
        <p:nvSpPr>
          <p:cNvPr id="51203" name="Rectangle 3"/>
          <p:cNvSpPr>
            <a:spLocks noGrp="1" noChangeArrowheads="1"/>
          </p:cNvSpPr>
          <p:nvPr>
            <p:ph type="body" idx="1"/>
          </p:nvPr>
        </p:nvSpPr>
        <p:spPr/>
        <p:txBody>
          <a:bodyPr/>
          <a:lstStyle/>
          <a:p>
            <a:pPr>
              <a:lnSpc>
                <a:spcPct val="90000"/>
              </a:lnSpc>
            </a:pPr>
            <a:r>
              <a:rPr lang="en-US" sz="4400" b="1"/>
              <a:t>F. List two things this motion picture tells you about life in the United States at the time it was made:</a:t>
            </a:r>
          </a:p>
          <a:p>
            <a:pPr>
              <a:lnSpc>
                <a:spcPct val="90000"/>
              </a:lnSpc>
            </a:pPr>
            <a:r>
              <a:rPr lang="en-US" sz="4400" b="1"/>
              <a:t>1. </a:t>
            </a:r>
          </a:p>
          <a:p>
            <a:pPr>
              <a:lnSpc>
                <a:spcPct val="90000"/>
              </a:lnSpc>
            </a:pPr>
            <a:r>
              <a:rPr lang="en-US" sz="4400" b="1"/>
              <a:t>2.</a:t>
            </a:r>
            <a:r>
              <a:rPr lang="en-US" b="1"/>
              <a:t> </a:t>
            </a:r>
          </a:p>
          <a:p>
            <a:pPr>
              <a:lnSpc>
                <a:spcPct val="90000"/>
              </a:lnSpc>
            </a:pP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endParaRPr lang="en-US"/>
          </a:p>
        </p:txBody>
      </p:sp>
      <p:sp>
        <p:nvSpPr>
          <p:cNvPr id="52227" name="Rectangle 3"/>
          <p:cNvSpPr>
            <a:spLocks noGrp="1" noChangeArrowheads="1"/>
          </p:cNvSpPr>
          <p:nvPr>
            <p:ph type="body" idx="1"/>
          </p:nvPr>
        </p:nvSpPr>
        <p:spPr/>
        <p:txBody>
          <a:bodyPr/>
          <a:lstStyle/>
          <a:p>
            <a:pPr>
              <a:buFontTx/>
              <a:buNone/>
            </a:pPr>
            <a:r>
              <a:rPr lang="en-US" sz="5400" b="1"/>
              <a:t>G. Write a question to the filmmaker that is left unanswered by the motion picture.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endParaRPr lang="en-US"/>
          </a:p>
        </p:txBody>
      </p:sp>
      <p:sp>
        <p:nvSpPr>
          <p:cNvPr id="53251" name="Rectangle 3"/>
          <p:cNvSpPr>
            <a:spLocks noGrp="1" noChangeArrowheads="1"/>
          </p:cNvSpPr>
          <p:nvPr>
            <p:ph type="body" idx="1"/>
          </p:nvPr>
        </p:nvSpPr>
        <p:spPr/>
        <p:txBody>
          <a:bodyPr/>
          <a:lstStyle/>
          <a:p>
            <a:pPr>
              <a:buFontTx/>
              <a:buNone/>
            </a:pPr>
            <a:r>
              <a:rPr lang="en-US" sz="4800" b="1"/>
              <a:t>H. What information do you gain about this event that would not be conveyed by a written source? Be specific.</a:t>
            </a:r>
            <a:br>
              <a:rPr lang="en-US" sz="4800" b="1"/>
            </a:br>
            <a:endParaRPr lang="en-US" sz="4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p:txBody>
          <a:bodyPr/>
          <a:lstStyle/>
          <a:p>
            <a:pPr>
              <a:lnSpc>
                <a:spcPct val="90000"/>
              </a:lnSpc>
              <a:buFontTx/>
              <a:buNone/>
            </a:pPr>
            <a:r>
              <a:rPr lang="en-US" sz="2800" b="1"/>
              <a:t>Step 1: Pre-viewing </a:t>
            </a:r>
          </a:p>
          <a:p>
            <a:pPr>
              <a:lnSpc>
                <a:spcPct val="90000"/>
              </a:lnSpc>
            </a:pPr>
            <a:r>
              <a:rPr lang="en-US" sz="2800" b="1"/>
              <a:t>A. Title of film: ______________________________________</a:t>
            </a:r>
          </a:p>
          <a:p>
            <a:pPr>
              <a:lnSpc>
                <a:spcPct val="90000"/>
              </a:lnSpc>
            </a:pPr>
            <a:r>
              <a:rPr lang="en-US" sz="2800" b="1"/>
              <a:t>Record Group source: ______________________________________</a:t>
            </a:r>
          </a:p>
          <a:p>
            <a:pPr>
              <a:lnSpc>
                <a:spcPct val="90000"/>
              </a:lnSpc>
            </a:pPr>
            <a:r>
              <a:rPr lang="en-US" sz="2800" b="1"/>
              <a:t>B. What do you think you will see in this motion picture? List Three concepts or ideas that you might expect to see based on the title of the film. List some people you might expect to see based on the title of the film.</a:t>
            </a:r>
            <a:br>
              <a:rPr lang="en-US" sz="2800" b="1"/>
            </a:br>
            <a:endParaRPr lang="en-US" sz="2800" b="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p:txBody>
          <a:bodyPr/>
          <a:lstStyle/>
          <a:p>
            <a:pPr>
              <a:lnSpc>
                <a:spcPct val="90000"/>
              </a:lnSpc>
              <a:buFontTx/>
              <a:buNone/>
            </a:pPr>
            <a:endParaRPr lang="en-US" sz="2800" b="1"/>
          </a:p>
          <a:p>
            <a:pPr>
              <a:lnSpc>
                <a:spcPct val="90000"/>
              </a:lnSpc>
            </a:pPr>
            <a:r>
              <a:rPr lang="en-US" sz="2800" b="1"/>
              <a:t>A. Type of motion picture (check where applicable)</a:t>
            </a:r>
          </a:p>
          <a:p>
            <a:pPr>
              <a:lnSpc>
                <a:spcPct val="90000"/>
              </a:lnSpc>
            </a:pPr>
            <a:r>
              <a:rPr lang="en-US" sz="2800" b="1"/>
              <a:t>____ Animated cartoon</a:t>
            </a:r>
            <a:br>
              <a:rPr lang="en-US" sz="2800" b="1"/>
            </a:br>
            <a:r>
              <a:rPr lang="en-US" sz="2800" b="1"/>
              <a:t>____ Documentary film</a:t>
            </a:r>
            <a:br>
              <a:rPr lang="en-US" sz="2800" b="1"/>
            </a:br>
            <a:r>
              <a:rPr lang="en-US" sz="2800" b="1"/>
              <a:t>____ Newsreel</a:t>
            </a:r>
            <a:br>
              <a:rPr lang="en-US" sz="2800" b="1"/>
            </a:br>
            <a:r>
              <a:rPr lang="en-US" sz="2800" b="1"/>
              <a:t>____ Propaganda film</a:t>
            </a:r>
            <a:br>
              <a:rPr lang="en-US" sz="2800" b="1"/>
            </a:br>
            <a:r>
              <a:rPr lang="en-US" sz="2800" b="1"/>
              <a:t>____ Theatrical short subject</a:t>
            </a:r>
            <a:br>
              <a:rPr lang="en-US" sz="2800" b="1"/>
            </a:br>
            <a:r>
              <a:rPr lang="en-US" sz="2800" b="1"/>
              <a:t>____ Training film</a:t>
            </a:r>
            <a:br>
              <a:rPr lang="en-US" sz="2800" b="1"/>
            </a:br>
            <a:r>
              <a:rPr lang="en-US" sz="2800" b="1"/>
              <a:t>____ Combat film</a:t>
            </a:r>
            <a:br>
              <a:rPr lang="en-US" sz="2800" b="1"/>
            </a:br>
            <a:r>
              <a:rPr lang="en-US" sz="2800" b="1"/>
              <a:t>____ Other</a:t>
            </a:r>
          </a:p>
          <a:p>
            <a:pPr>
              <a:lnSpc>
                <a:spcPct val="90000"/>
              </a:lnSpc>
              <a:buFontTx/>
              <a:buNone/>
            </a:pPr>
            <a:endParaRPr lang="en-US" sz="2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endParaRPr lang="en-US"/>
          </a:p>
        </p:txBody>
      </p:sp>
      <p:sp>
        <p:nvSpPr>
          <p:cNvPr id="45059" name="Rectangle 3"/>
          <p:cNvSpPr>
            <a:spLocks noGrp="1" noChangeArrowheads="1"/>
          </p:cNvSpPr>
          <p:nvPr>
            <p:ph type="body" idx="1"/>
          </p:nvPr>
        </p:nvSpPr>
        <p:spPr/>
        <p:txBody>
          <a:bodyPr/>
          <a:lstStyle/>
          <a:p>
            <a:pPr>
              <a:lnSpc>
                <a:spcPct val="90000"/>
              </a:lnSpc>
            </a:pPr>
            <a:r>
              <a:rPr lang="en-US" b="1"/>
              <a:t>B. Physical qualities of the motion picture (check where applicable)</a:t>
            </a:r>
          </a:p>
          <a:p>
            <a:pPr>
              <a:lnSpc>
                <a:spcPct val="90000"/>
              </a:lnSpc>
            </a:pPr>
            <a:r>
              <a:rPr lang="en-US" b="1"/>
              <a:t>____ Music</a:t>
            </a:r>
            <a:br>
              <a:rPr lang="en-US" b="1"/>
            </a:br>
            <a:r>
              <a:rPr lang="en-US" b="1"/>
              <a:t>____ Narration</a:t>
            </a:r>
            <a:br>
              <a:rPr lang="en-US" b="1"/>
            </a:br>
            <a:r>
              <a:rPr lang="en-US" b="1"/>
              <a:t>____ Special effects</a:t>
            </a:r>
            <a:br>
              <a:rPr lang="en-US" b="1"/>
            </a:br>
            <a:r>
              <a:rPr lang="en-US" b="1"/>
              <a:t>____ Color</a:t>
            </a:r>
            <a:br>
              <a:rPr lang="en-US" b="1"/>
            </a:br>
            <a:r>
              <a:rPr lang="en-US" b="1"/>
              <a:t>____ Live action</a:t>
            </a:r>
            <a:br>
              <a:rPr lang="en-US" b="1"/>
            </a:br>
            <a:r>
              <a:rPr lang="en-US" b="1"/>
              <a:t>____ Background noise</a:t>
            </a:r>
            <a:br>
              <a:rPr lang="en-US" b="1"/>
            </a:br>
            <a:r>
              <a:rPr lang="en-US" b="1"/>
              <a:t>____ Animation</a:t>
            </a:r>
            <a:br>
              <a:rPr lang="en-US" b="1"/>
            </a:br>
            <a:r>
              <a:rPr lang="en-US" b="1"/>
              <a:t>____ Dramatizations</a:t>
            </a:r>
          </a:p>
          <a:p>
            <a:pPr>
              <a:lnSpc>
                <a:spcPct val="90000"/>
              </a:lnSpc>
            </a:pP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endParaRPr lang="en-US"/>
          </a:p>
        </p:txBody>
      </p:sp>
      <p:sp>
        <p:nvSpPr>
          <p:cNvPr id="46083" name="Rectangle 3"/>
          <p:cNvSpPr>
            <a:spLocks noGrp="1" noChangeArrowheads="1"/>
          </p:cNvSpPr>
          <p:nvPr>
            <p:ph type="body" idx="1"/>
          </p:nvPr>
        </p:nvSpPr>
        <p:spPr>
          <a:xfrm>
            <a:off x="304800" y="1600200"/>
            <a:ext cx="8839200" cy="4953000"/>
          </a:xfrm>
        </p:spPr>
        <p:txBody>
          <a:bodyPr/>
          <a:lstStyle/>
          <a:p>
            <a:r>
              <a:rPr lang="en-US" b="1"/>
              <a:t>C. Note how camera angles, lighting, music, narration, and/or editing contribute to creating an atmosphere in this film. What is the mood or tone of the film?</a:t>
            </a:r>
          </a:p>
          <a:p>
            <a:r>
              <a:rPr lang="en-US" b="1"/>
              <a:t>Step 3: Post-viewing (or repeated viewing)</a:t>
            </a:r>
          </a:p>
          <a:p>
            <a:r>
              <a:rPr lang="en-US" b="1"/>
              <a:t>A. Circle the things that you listed in the previewing activity that were validated by your viewing of the motion picture.</a:t>
            </a:r>
            <a:br>
              <a:rPr lang="en-US" b="1"/>
            </a:b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endParaRPr lang="en-US"/>
          </a:p>
        </p:txBody>
      </p:sp>
      <p:sp>
        <p:nvSpPr>
          <p:cNvPr id="47107" name="Rectangle 3"/>
          <p:cNvSpPr>
            <a:spLocks noGrp="1" noChangeArrowheads="1"/>
          </p:cNvSpPr>
          <p:nvPr>
            <p:ph type="body" idx="1"/>
          </p:nvPr>
        </p:nvSpPr>
        <p:spPr/>
        <p:txBody>
          <a:bodyPr/>
          <a:lstStyle/>
          <a:p>
            <a:r>
              <a:rPr lang="en-US" sz="6000" b="1"/>
              <a:t>B. What is the central message(s) of this motion picture?</a:t>
            </a:r>
            <a:br>
              <a:rPr lang="en-US" sz="6000" b="1"/>
            </a:br>
            <a:endParaRPr lang="en-US" sz="6000" b="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endParaRPr lang="en-US"/>
          </a:p>
        </p:txBody>
      </p:sp>
      <p:sp>
        <p:nvSpPr>
          <p:cNvPr id="48131" name="Rectangle 3"/>
          <p:cNvSpPr>
            <a:spLocks noGrp="1" noChangeArrowheads="1"/>
          </p:cNvSpPr>
          <p:nvPr>
            <p:ph type="body" idx="1"/>
          </p:nvPr>
        </p:nvSpPr>
        <p:spPr>
          <a:xfrm>
            <a:off x="152400" y="1600200"/>
            <a:ext cx="8382000" cy="4953000"/>
          </a:xfrm>
        </p:spPr>
        <p:txBody>
          <a:bodyPr/>
          <a:lstStyle/>
          <a:p>
            <a:r>
              <a:rPr lang="en-US" sz="4800" b="1"/>
              <a:t>C. Consider the effectiveness of the film in communicating its message. As a tool of communication, what are its strengths and weaknesses?</a:t>
            </a:r>
            <a:br>
              <a:rPr lang="en-US" sz="4800" b="1"/>
            </a:br>
            <a:endParaRPr lang="en-US" sz="4800" b="1"/>
          </a:p>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endParaRPr lang="en-US"/>
          </a:p>
        </p:txBody>
      </p:sp>
      <p:sp>
        <p:nvSpPr>
          <p:cNvPr id="49155" name="Rectangle 3"/>
          <p:cNvSpPr>
            <a:spLocks noGrp="1" noChangeArrowheads="1"/>
          </p:cNvSpPr>
          <p:nvPr>
            <p:ph type="body" idx="1"/>
          </p:nvPr>
        </p:nvSpPr>
        <p:spPr/>
        <p:txBody>
          <a:bodyPr/>
          <a:lstStyle/>
          <a:p>
            <a:r>
              <a:rPr lang="en-US" sz="6000" b="1"/>
              <a:t>D. How do you think the filmmakers wanted the audience to respond?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endParaRPr lang="en-US"/>
          </a:p>
        </p:txBody>
      </p:sp>
      <p:sp>
        <p:nvSpPr>
          <p:cNvPr id="50179" name="Rectangle 3"/>
          <p:cNvSpPr>
            <a:spLocks noGrp="1" noChangeArrowheads="1"/>
          </p:cNvSpPr>
          <p:nvPr>
            <p:ph type="body" idx="1"/>
          </p:nvPr>
        </p:nvSpPr>
        <p:spPr/>
        <p:txBody>
          <a:bodyPr/>
          <a:lstStyle/>
          <a:p>
            <a:r>
              <a:rPr lang="en-US" sz="5400" b="1"/>
              <a:t>E. Does this film appeal to the viewer’s reason or emotion? How does it make you feel? </a:t>
            </a:r>
            <a:br>
              <a:rPr lang="en-US" sz="5400" b="1"/>
            </a:br>
            <a:endParaRPr lang="en-US" sz="5400" b="1"/>
          </a:p>
        </p:txBody>
      </p:sp>
    </p:spTree>
  </p:cSld>
  <p:clrMapOvr>
    <a:masterClrMapping/>
  </p:clrMapOvr>
</p:sld>
</file>

<file path=ppt/theme/theme1.xml><?xml version="1.0" encoding="utf-8"?>
<a:theme xmlns:a="http://schemas.openxmlformats.org/drawingml/2006/main" name="film print PowerPlugs Templates for PowerPoint">
  <a:themeElements>
    <a:clrScheme name="film print PowerPlugs Templates for PowerPoi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ilm print PowerPlugs Templates for 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lm print PowerPlugs Templates for PowerPoi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ilm print PowerPlugs Templates for PowerPoi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ilm print PowerPlugs Templates for PowerPoi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ilm print PowerPlugs Templates for PowerPoi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ilm print PowerPlugs Templates for PowerPoi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ilm print PowerPlugs Templates for PowerPoi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ilm print PowerPlugs Templates for PowerPoin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ilm print PowerPlugs Templates for PowerPoi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ilm print PowerPlugs Templates for PowerPoi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ilm print PowerPlugs Templates for PowerPoi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ilm print PowerPlugs Templates for PowerPoi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ilm print PowerPlugs Templates for PowerPoi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film print PowerPlugs Templates for PowerPoint</Template>
  <TotalTime>14</TotalTime>
  <Words>319</Words>
  <Application>Microsoft Office PowerPoint</Application>
  <PresentationFormat>On-screen Show (4:3)</PresentationFormat>
  <Paragraphs>35</Paragraphs>
  <Slides>12</Slides>
  <Notes>12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12</vt:i4>
      </vt:variant>
    </vt:vector>
  </HeadingPairs>
  <TitlesOfParts>
    <vt:vector size="14" baseType="lpstr">
      <vt:lpstr>Arial</vt:lpstr>
      <vt:lpstr>film print PowerPlugs Templates for PowerPoint</vt:lpstr>
      <vt:lpstr>Motion Picture Analysis Questions</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Teaching American History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Picture Analysis Questions</dc:title>
  <dc:creator>Jacqueline Lampley</dc:creator>
  <cp:lastModifiedBy>Jackie</cp:lastModifiedBy>
  <cp:revision>3</cp:revision>
  <dcterms:created xsi:type="dcterms:W3CDTF">2007-05-28T01:54:55Z</dcterms:created>
  <dcterms:modified xsi:type="dcterms:W3CDTF">2010-07-13T14:53:03Z</dcterms:modified>
</cp:coreProperties>
</file>